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0" r:id="rId3"/>
    <p:sldId id="257" r:id="rId4"/>
    <p:sldId id="258" r:id="rId5"/>
    <p:sldId id="275" r:id="rId6"/>
    <p:sldId id="276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CBBB1-6B81-4D26-938E-379D70F55848}" type="datetimeFigureOut">
              <a:rPr lang="zh-CN" altLang="en-US" smtClean="0"/>
              <a:pPr/>
              <a:t>2018-12-21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483D3-E8AE-4D46-A134-A94F787DCD1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553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98500"/>
            <a:ext cx="4570413" cy="3427413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04790" y="4350031"/>
            <a:ext cx="5048420" cy="4096149"/>
          </a:xfrm>
          <a:noFill/>
          <a:ln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2018-12-21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2018-12-21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2018-12-21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2018-12-21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2018-12-21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2018-12-21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2018-12-21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2018-12-21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2018-12-21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2018-12-21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2018-12-21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2018-12-21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CN" sz="1800" b="1" dirty="0" smtClean="0">
                <a:latin typeface="Arial" pitchFamily="34" charset="0"/>
                <a:cs typeface="Arial" pitchFamily="34" charset="0"/>
              </a:rPr>
              <a:t>HS Series Premium Connections</a:t>
            </a:r>
            <a:endParaRPr lang="zh-CN" altLang="en-US" sz="18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2266950" y="1556792"/>
            <a:ext cx="4609306" cy="492125"/>
            <a:chOff x="1296" y="1824"/>
            <a:chExt cx="2976" cy="432"/>
          </a:xfrm>
        </p:grpSpPr>
        <p:sp>
          <p:nvSpPr>
            <p:cNvPr id="5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70C0"/>
              </a:solidFill>
              <a:round/>
              <a:headEnd/>
              <a:tailEnd/>
            </a:ln>
            <a:effectLst>
              <a:outerShdw dist="99190" dir="2388334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dirty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6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rgbClr val="0070C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7" name="Text Box 50"/>
            <p:cNvSpPr txBox="1">
              <a:spLocks noChangeArrowheads="1"/>
            </p:cNvSpPr>
            <p:nvPr/>
          </p:nvSpPr>
          <p:spPr bwMode="gray">
            <a:xfrm>
              <a:off x="1386" y="1885"/>
              <a:ext cx="183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2266950" y="2125118"/>
            <a:ext cx="4609306" cy="494855"/>
            <a:chOff x="1296" y="1824"/>
            <a:chExt cx="2976" cy="433"/>
          </a:xfrm>
        </p:grpSpPr>
        <p:sp>
          <p:nvSpPr>
            <p:cNvPr id="9" name="AutoShape 52"/>
            <p:cNvSpPr>
              <a:spLocks noChangeArrowheads="1"/>
            </p:cNvSpPr>
            <p:nvPr/>
          </p:nvSpPr>
          <p:spPr bwMode="gray">
            <a:xfrm>
              <a:off x="1536" y="1898"/>
              <a:ext cx="2736" cy="289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70C0"/>
              </a:solidFill>
              <a:round/>
              <a:headEnd/>
              <a:tailEnd/>
            </a:ln>
            <a:effectLst>
              <a:outerShdw dist="99190" dir="2388334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0" name="AutoShape 53"/>
            <p:cNvSpPr>
              <a:spLocks noChangeArrowheads="1"/>
            </p:cNvSpPr>
            <p:nvPr/>
          </p:nvSpPr>
          <p:spPr bwMode="gray">
            <a:xfrm>
              <a:off x="1296" y="1824"/>
              <a:ext cx="432" cy="433"/>
            </a:xfrm>
            <a:prstGeom prst="diamond">
              <a:avLst/>
            </a:prstGeom>
            <a:solidFill>
              <a:srgbClr val="0070C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1" name="Text Box 55"/>
            <p:cNvSpPr txBox="1">
              <a:spLocks noChangeArrowheads="1"/>
            </p:cNvSpPr>
            <p:nvPr/>
          </p:nvSpPr>
          <p:spPr bwMode="gray">
            <a:xfrm>
              <a:off x="1386" y="1887"/>
              <a:ext cx="18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12" name="Group 51"/>
          <p:cNvGrpSpPr>
            <a:grpSpLocks/>
          </p:cNvGrpSpPr>
          <p:nvPr/>
        </p:nvGrpSpPr>
        <p:grpSpPr bwMode="auto">
          <a:xfrm>
            <a:off x="2267744" y="2693443"/>
            <a:ext cx="4547393" cy="494855"/>
            <a:chOff x="1296" y="1824"/>
            <a:chExt cx="2976" cy="433"/>
          </a:xfrm>
        </p:grpSpPr>
        <p:sp>
          <p:nvSpPr>
            <p:cNvPr id="13" name="AutoShape 52"/>
            <p:cNvSpPr>
              <a:spLocks noChangeArrowheads="1"/>
            </p:cNvSpPr>
            <p:nvPr/>
          </p:nvSpPr>
          <p:spPr bwMode="gray">
            <a:xfrm>
              <a:off x="1536" y="1898"/>
              <a:ext cx="2736" cy="289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70C0"/>
              </a:solidFill>
              <a:round/>
              <a:headEnd/>
              <a:tailEnd/>
            </a:ln>
            <a:effectLst>
              <a:outerShdw dist="99190" dir="2388334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4" name="AutoShape 53"/>
            <p:cNvSpPr>
              <a:spLocks noChangeArrowheads="1"/>
            </p:cNvSpPr>
            <p:nvPr/>
          </p:nvSpPr>
          <p:spPr bwMode="gray">
            <a:xfrm>
              <a:off x="1296" y="1824"/>
              <a:ext cx="432" cy="433"/>
            </a:xfrm>
            <a:prstGeom prst="diamond">
              <a:avLst/>
            </a:prstGeom>
            <a:solidFill>
              <a:srgbClr val="0070C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5" name="Text Box 55"/>
            <p:cNvSpPr txBox="1">
              <a:spLocks noChangeArrowheads="1"/>
            </p:cNvSpPr>
            <p:nvPr/>
          </p:nvSpPr>
          <p:spPr bwMode="gray">
            <a:xfrm>
              <a:off x="1386" y="1887"/>
              <a:ext cx="186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17" name="Group 51"/>
          <p:cNvGrpSpPr>
            <a:grpSpLocks/>
          </p:cNvGrpSpPr>
          <p:nvPr/>
        </p:nvGrpSpPr>
        <p:grpSpPr bwMode="auto">
          <a:xfrm>
            <a:off x="2267744" y="3806281"/>
            <a:ext cx="4512468" cy="495064"/>
            <a:chOff x="1296" y="1822"/>
            <a:chExt cx="3034" cy="434"/>
          </a:xfrm>
        </p:grpSpPr>
        <p:sp>
          <p:nvSpPr>
            <p:cNvPr id="18" name="AutoShape 52"/>
            <p:cNvSpPr>
              <a:spLocks noChangeArrowheads="1"/>
            </p:cNvSpPr>
            <p:nvPr/>
          </p:nvSpPr>
          <p:spPr bwMode="gray">
            <a:xfrm>
              <a:off x="1536" y="1897"/>
              <a:ext cx="2794" cy="289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70C0"/>
              </a:solidFill>
              <a:round/>
              <a:headEnd/>
              <a:tailEnd/>
            </a:ln>
            <a:effectLst>
              <a:outerShdw dist="99190" dir="2388334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9" name="AutoShape 53"/>
            <p:cNvSpPr>
              <a:spLocks noChangeArrowheads="1"/>
            </p:cNvSpPr>
            <p:nvPr/>
          </p:nvSpPr>
          <p:spPr bwMode="gray">
            <a:xfrm>
              <a:off x="1296" y="1822"/>
              <a:ext cx="432" cy="434"/>
            </a:xfrm>
            <a:prstGeom prst="diamond">
              <a:avLst/>
            </a:prstGeom>
            <a:solidFill>
              <a:srgbClr val="0070C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20" name="Text Box 55"/>
            <p:cNvSpPr txBox="1">
              <a:spLocks noChangeArrowheads="1"/>
            </p:cNvSpPr>
            <p:nvPr/>
          </p:nvSpPr>
          <p:spPr bwMode="gray">
            <a:xfrm>
              <a:off x="1386" y="1886"/>
              <a:ext cx="191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5</a:t>
              </a:r>
            </a:p>
          </p:txBody>
        </p:sp>
      </p:grpSp>
      <p:sp>
        <p:nvSpPr>
          <p:cNvPr id="22" name="Text Box 55"/>
          <p:cNvSpPr txBox="1">
            <a:spLocks noChangeArrowheads="1"/>
          </p:cNvSpPr>
          <p:nvPr/>
        </p:nvSpPr>
        <p:spPr bwMode="gray">
          <a:xfrm>
            <a:off x="2513013" y="4447629"/>
            <a:ext cx="1952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400" kern="0" dirty="0" smtClean="0">
              <a:solidFill>
                <a:sysClr val="window" lastClr="FFFFFF"/>
              </a:solidFill>
              <a:latin typeface="Calibri" pitchFamily="34" charset="0"/>
            </a:endParaRPr>
          </a:p>
        </p:txBody>
      </p:sp>
      <p:grpSp>
        <p:nvGrpSpPr>
          <p:cNvPr id="25" name="Group 51"/>
          <p:cNvGrpSpPr>
            <a:grpSpLocks/>
          </p:cNvGrpSpPr>
          <p:nvPr/>
        </p:nvGrpSpPr>
        <p:grpSpPr bwMode="auto">
          <a:xfrm>
            <a:off x="2288605" y="4947692"/>
            <a:ext cx="4443635" cy="491783"/>
            <a:chOff x="1296" y="1826"/>
            <a:chExt cx="3036" cy="430"/>
          </a:xfrm>
        </p:grpSpPr>
        <p:sp>
          <p:nvSpPr>
            <p:cNvPr id="26" name="AutoShape 52"/>
            <p:cNvSpPr>
              <a:spLocks noChangeArrowheads="1"/>
            </p:cNvSpPr>
            <p:nvPr/>
          </p:nvSpPr>
          <p:spPr bwMode="gray">
            <a:xfrm>
              <a:off x="1536" y="1898"/>
              <a:ext cx="2796" cy="28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70C0"/>
              </a:solidFill>
              <a:round/>
              <a:headEnd/>
              <a:tailEnd/>
            </a:ln>
            <a:effectLst>
              <a:outerShdw dist="99190" dir="2388334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27" name="AutoShape 53"/>
            <p:cNvSpPr>
              <a:spLocks noChangeArrowheads="1"/>
            </p:cNvSpPr>
            <p:nvPr/>
          </p:nvSpPr>
          <p:spPr bwMode="gray">
            <a:xfrm>
              <a:off x="1296" y="1826"/>
              <a:ext cx="432" cy="430"/>
            </a:xfrm>
            <a:prstGeom prst="diamond">
              <a:avLst/>
            </a:prstGeom>
            <a:solidFill>
              <a:srgbClr val="0070C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28" name="Text Box 55"/>
            <p:cNvSpPr txBox="1">
              <a:spLocks noChangeArrowheads="1"/>
            </p:cNvSpPr>
            <p:nvPr/>
          </p:nvSpPr>
          <p:spPr bwMode="gray">
            <a:xfrm>
              <a:off x="1384" y="1886"/>
              <a:ext cx="194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7</a:t>
              </a:r>
            </a:p>
          </p:txBody>
        </p:sp>
      </p:grpSp>
      <p:grpSp>
        <p:nvGrpSpPr>
          <p:cNvPr id="30" name="Group 51"/>
          <p:cNvGrpSpPr>
            <a:grpSpLocks/>
          </p:cNvGrpSpPr>
          <p:nvPr/>
        </p:nvGrpSpPr>
        <p:grpSpPr bwMode="auto">
          <a:xfrm>
            <a:off x="2267744" y="4365079"/>
            <a:ext cx="4515643" cy="489997"/>
            <a:chOff x="1296" y="1824"/>
            <a:chExt cx="3036" cy="429"/>
          </a:xfrm>
        </p:grpSpPr>
        <p:sp>
          <p:nvSpPr>
            <p:cNvPr id="31" name="AutoShape 52"/>
            <p:cNvSpPr>
              <a:spLocks noChangeArrowheads="1"/>
            </p:cNvSpPr>
            <p:nvPr/>
          </p:nvSpPr>
          <p:spPr bwMode="gray">
            <a:xfrm>
              <a:off x="1536" y="1898"/>
              <a:ext cx="2796" cy="288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70C0"/>
              </a:solidFill>
              <a:round/>
              <a:headEnd/>
              <a:tailEnd/>
            </a:ln>
            <a:effectLst>
              <a:outerShdw dist="99190" dir="2388334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32" name="AutoShape 53"/>
            <p:cNvSpPr>
              <a:spLocks noChangeArrowheads="1"/>
            </p:cNvSpPr>
            <p:nvPr/>
          </p:nvSpPr>
          <p:spPr bwMode="gray">
            <a:xfrm>
              <a:off x="1296" y="1824"/>
              <a:ext cx="432" cy="429"/>
            </a:xfrm>
            <a:prstGeom prst="diamond">
              <a:avLst/>
            </a:prstGeom>
            <a:solidFill>
              <a:srgbClr val="0070C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33" name="Text Box 55"/>
            <p:cNvSpPr txBox="1">
              <a:spLocks noChangeArrowheads="1"/>
            </p:cNvSpPr>
            <p:nvPr/>
          </p:nvSpPr>
          <p:spPr bwMode="gray">
            <a:xfrm>
              <a:off x="1384" y="1887"/>
              <a:ext cx="191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6</a:t>
              </a:r>
            </a:p>
          </p:txBody>
        </p:sp>
      </p:grpSp>
      <p:grpSp>
        <p:nvGrpSpPr>
          <p:cNvPr id="35" name="Group 51"/>
          <p:cNvGrpSpPr>
            <a:grpSpLocks/>
          </p:cNvGrpSpPr>
          <p:nvPr/>
        </p:nvGrpSpPr>
        <p:grpSpPr bwMode="auto">
          <a:xfrm>
            <a:off x="2267744" y="3263354"/>
            <a:ext cx="4550876" cy="495708"/>
            <a:chOff x="1296" y="1824"/>
            <a:chExt cx="3060" cy="434"/>
          </a:xfrm>
        </p:grpSpPr>
        <p:sp>
          <p:nvSpPr>
            <p:cNvPr id="36" name="AutoShape 52"/>
            <p:cNvSpPr>
              <a:spLocks noChangeArrowheads="1"/>
            </p:cNvSpPr>
            <p:nvPr/>
          </p:nvSpPr>
          <p:spPr bwMode="gray">
            <a:xfrm>
              <a:off x="1536" y="1898"/>
              <a:ext cx="2820" cy="289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70C0"/>
              </a:solidFill>
              <a:round/>
              <a:headEnd/>
              <a:tailEnd/>
            </a:ln>
            <a:effectLst>
              <a:outerShdw dist="99190" dir="2388334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37" name="AutoShape 53"/>
            <p:cNvSpPr>
              <a:spLocks noChangeArrowheads="1"/>
            </p:cNvSpPr>
            <p:nvPr/>
          </p:nvSpPr>
          <p:spPr bwMode="gray">
            <a:xfrm>
              <a:off x="1296" y="1824"/>
              <a:ext cx="432" cy="434"/>
            </a:xfrm>
            <a:prstGeom prst="diamond">
              <a:avLst/>
            </a:prstGeom>
            <a:solidFill>
              <a:srgbClr val="0070C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38" name="Text Box 55"/>
            <p:cNvSpPr txBox="1">
              <a:spLocks noChangeArrowheads="1"/>
            </p:cNvSpPr>
            <p:nvPr/>
          </p:nvSpPr>
          <p:spPr bwMode="gray">
            <a:xfrm>
              <a:off x="1386" y="1887"/>
              <a:ext cx="191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43" name="Group 51"/>
          <p:cNvGrpSpPr>
            <a:grpSpLocks/>
          </p:cNvGrpSpPr>
          <p:nvPr/>
        </p:nvGrpSpPr>
        <p:grpSpPr bwMode="auto">
          <a:xfrm>
            <a:off x="2288605" y="5517232"/>
            <a:ext cx="4443635" cy="491783"/>
            <a:chOff x="1296" y="1826"/>
            <a:chExt cx="2976" cy="430"/>
          </a:xfrm>
        </p:grpSpPr>
        <p:sp>
          <p:nvSpPr>
            <p:cNvPr id="44" name="AutoShape 52"/>
            <p:cNvSpPr>
              <a:spLocks noChangeArrowheads="1"/>
            </p:cNvSpPr>
            <p:nvPr/>
          </p:nvSpPr>
          <p:spPr bwMode="gray">
            <a:xfrm>
              <a:off x="1536" y="1898"/>
              <a:ext cx="2736" cy="28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70C0"/>
              </a:solidFill>
              <a:round/>
              <a:headEnd/>
              <a:tailEnd/>
            </a:ln>
            <a:effectLst>
              <a:outerShdw dist="99190" dir="2388334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45" name="AutoShape 53"/>
            <p:cNvSpPr>
              <a:spLocks noChangeArrowheads="1"/>
            </p:cNvSpPr>
            <p:nvPr/>
          </p:nvSpPr>
          <p:spPr bwMode="gray">
            <a:xfrm>
              <a:off x="1296" y="1826"/>
              <a:ext cx="432" cy="430"/>
            </a:xfrm>
            <a:prstGeom prst="diamond">
              <a:avLst/>
            </a:prstGeom>
            <a:solidFill>
              <a:srgbClr val="0070C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46" name="Text Box 55"/>
            <p:cNvSpPr txBox="1">
              <a:spLocks noChangeArrowheads="1"/>
            </p:cNvSpPr>
            <p:nvPr/>
          </p:nvSpPr>
          <p:spPr bwMode="gray">
            <a:xfrm>
              <a:off x="1384" y="1886"/>
              <a:ext cx="190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en-US" altLang="zh-CN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8" name="Text Box 33"/>
          <p:cNvSpPr txBox="1">
            <a:spLocks noChangeArrowheads="1"/>
          </p:cNvSpPr>
          <p:nvPr/>
        </p:nvSpPr>
        <p:spPr bwMode="auto">
          <a:xfrm>
            <a:off x="3059832" y="1628800"/>
            <a:ext cx="55446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HSM-1 premium connection</a:t>
            </a:r>
            <a:endParaRPr lang="zh-CN" altLang="en-US" sz="1400" b="1" dirty="0">
              <a:solidFill>
                <a:srgbClr val="FF0000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49" name="Text Box 33"/>
          <p:cNvSpPr txBox="1">
            <a:spLocks noChangeArrowheads="1"/>
          </p:cNvSpPr>
          <p:nvPr/>
        </p:nvSpPr>
        <p:spPr bwMode="auto">
          <a:xfrm>
            <a:off x="3059832" y="2204864"/>
            <a:ext cx="55446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HSM-2 premium connection</a:t>
            </a:r>
            <a:endParaRPr lang="zh-CN" altLang="en-US" sz="1400" b="1" dirty="0">
              <a:solidFill>
                <a:srgbClr val="FF0000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0" name="Text Box 33"/>
          <p:cNvSpPr txBox="1">
            <a:spLocks noChangeArrowheads="1"/>
          </p:cNvSpPr>
          <p:nvPr/>
        </p:nvSpPr>
        <p:spPr bwMode="auto">
          <a:xfrm>
            <a:off x="3000364" y="2786058"/>
            <a:ext cx="55446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HSM-2-HC premium connection</a:t>
            </a:r>
            <a:endParaRPr lang="zh-CN" altLang="en-US" sz="1400" b="1" dirty="0">
              <a:solidFill>
                <a:srgbClr val="FF0000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auto">
          <a:xfrm>
            <a:off x="3059832" y="3284984"/>
            <a:ext cx="55446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HSFJ premium connection</a:t>
            </a:r>
            <a:endParaRPr lang="zh-CN" altLang="en-US" sz="1400" b="1" dirty="0">
              <a:solidFill>
                <a:srgbClr val="FF0000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2" name="Text Box 33"/>
          <p:cNvSpPr txBox="1">
            <a:spLocks noChangeArrowheads="1"/>
          </p:cNvSpPr>
          <p:nvPr/>
        </p:nvSpPr>
        <p:spPr bwMode="auto">
          <a:xfrm>
            <a:off x="3059832" y="3861048"/>
            <a:ext cx="55446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HSTS premium connection</a:t>
            </a:r>
            <a:endParaRPr lang="zh-CN" altLang="en-US" sz="1400" b="1" dirty="0">
              <a:solidFill>
                <a:srgbClr val="FF0000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3" name="Text Box 33"/>
          <p:cNvSpPr txBox="1">
            <a:spLocks noChangeArrowheads="1"/>
          </p:cNvSpPr>
          <p:nvPr/>
        </p:nvSpPr>
        <p:spPr bwMode="auto">
          <a:xfrm>
            <a:off x="3059832" y="4437112"/>
            <a:ext cx="55446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HSN premium connection</a:t>
            </a:r>
            <a:endParaRPr lang="zh-CN" altLang="en-US" sz="1400" b="1" dirty="0">
              <a:solidFill>
                <a:srgbClr val="FF0000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4" name="Text Box 33"/>
          <p:cNvSpPr txBox="1">
            <a:spLocks noChangeArrowheads="1"/>
          </p:cNvSpPr>
          <p:nvPr/>
        </p:nvSpPr>
        <p:spPr bwMode="auto">
          <a:xfrm>
            <a:off x="3059832" y="5013176"/>
            <a:ext cx="55446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HSQR premium connection</a:t>
            </a:r>
            <a:endParaRPr lang="zh-CN" altLang="en-US" sz="1400" b="1" dirty="0">
              <a:solidFill>
                <a:srgbClr val="FF0000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3059832" y="5589240"/>
            <a:ext cx="55446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HSSC premium connection</a:t>
            </a:r>
            <a:endParaRPr lang="zh-CN" altLang="en-US" sz="1400" b="1" dirty="0">
              <a:solidFill>
                <a:srgbClr val="FF0000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1857183" y="0"/>
            <a:ext cx="6315218" cy="648072"/>
            <a:chOff x="1272" y="1824"/>
            <a:chExt cx="3000" cy="432"/>
          </a:xfrm>
        </p:grpSpPr>
        <p:sp>
          <p:nvSpPr>
            <p:cNvPr id="5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70C0"/>
              </a:solidFill>
              <a:round/>
              <a:headEnd/>
              <a:tailEnd/>
            </a:ln>
            <a:effectLst>
              <a:outerShdw dist="99190" dir="2388334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dirty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6" name="AutoShape 48"/>
            <p:cNvSpPr>
              <a:spLocks noChangeArrowheads="1"/>
            </p:cNvSpPr>
            <p:nvPr/>
          </p:nvSpPr>
          <p:spPr bwMode="gray">
            <a:xfrm>
              <a:off x="1272" y="1824"/>
              <a:ext cx="432" cy="432"/>
            </a:xfrm>
            <a:prstGeom prst="diamond">
              <a:avLst/>
            </a:prstGeom>
            <a:solidFill>
              <a:srgbClr val="0070C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7" name="Text Box 50"/>
            <p:cNvSpPr txBox="1">
              <a:spLocks noChangeArrowheads="1"/>
            </p:cNvSpPr>
            <p:nvPr/>
          </p:nvSpPr>
          <p:spPr bwMode="gray">
            <a:xfrm>
              <a:off x="1408" y="1967"/>
              <a:ext cx="135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2843808" y="188640"/>
            <a:ext cx="55446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HSM-1 premium connection</a:t>
            </a:r>
            <a:endParaRPr lang="zh-CN" altLang="en-US" sz="1400" b="1" dirty="0">
              <a:solidFill>
                <a:srgbClr val="FF0000"/>
              </a:solidFill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419872" y="6381328"/>
            <a:ext cx="13935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</a:rPr>
              <a:t>Thread form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575749" y="6305562"/>
            <a:ext cx="18136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</a:rPr>
              <a:t>Cone seal and  shoulder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8" name="Picture 11" descr="图形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028652"/>
            <a:ext cx="4672013" cy="1391841"/>
          </a:xfrm>
          <a:prstGeom prst="rect">
            <a:avLst/>
          </a:prstGeom>
          <a:noFill/>
        </p:spPr>
      </p:pic>
      <p:pic>
        <p:nvPicPr>
          <p:cNvPr id="19" name="Picture 1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34221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oup 13"/>
          <p:cNvGrpSpPr>
            <a:grpSpLocks/>
          </p:cNvGrpSpPr>
          <p:nvPr/>
        </p:nvGrpSpPr>
        <p:grpSpPr bwMode="auto">
          <a:xfrm>
            <a:off x="3914779" y="4315892"/>
            <a:ext cx="369888" cy="1008062"/>
            <a:chOff x="2352" y="2053"/>
            <a:chExt cx="233" cy="635"/>
          </a:xfrm>
        </p:grpSpPr>
        <p:sp>
          <p:nvSpPr>
            <p:cNvPr id="21" name="Line 14"/>
            <p:cNvSpPr>
              <a:spLocks noChangeShapeType="1"/>
            </p:cNvSpPr>
            <p:nvPr/>
          </p:nvSpPr>
          <p:spPr bwMode="auto">
            <a:xfrm flipH="1">
              <a:off x="2352" y="2053"/>
              <a:ext cx="6" cy="34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V="1">
              <a:off x="2585" y="2400"/>
              <a:ext cx="0" cy="28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 flipH="1">
              <a:off x="2352" y="2400"/>
              <a:ext cx="233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" name="Oval 17"/>
          <p:cNvSpPr>
            <a:spLocks noChangeArrowheads="1"/>
          </p:cNvSpPr>
          <p:nvPr/>
        </p:nvSpPr>
        <p:spPr bwMode="auto">
          <a:xfrm>
            <a:off x="3762375" y="4028554"/>
            <a:ext cx="381000" cy="304800"/>
          </a:xfrm>
          <a:prstGeom prst="ellipse">
            <a:avLst/>
          </a:prstGeom>
          <a:noFill/>
          <a:ln w="19050">
            <a:solidFill>
              <a:srgbClr val="385A8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5" name="Group 18"/>
          <p:cNvGrpSpPr>
            <a:grpSpLocks/>
          </p:cNvGrpSpPr>
          <p:nvPr/>
        </p:nvGrpSpPr>
        <p:grpSpPr bwMode="auto">
          <a:xfrm>
            <a:off x="1691680" y="3952354"/>
            <a:ext cx="927100" cy="1371600"/>
            <a:chOff x="952" y="1824"/>
            <a:chExt cx="584" cy="864"/>
          </a:xfrm>
        </p:grpSpPr>
        <p:sp>
          <p:nvSpPr>
            <p:cNvPr id="26" name="Line 19"/>
            <p:cNvSpPr>
              <a:spLocks noChangeShapeType="1"/>
            </p:cNvSpPr>
            <p:nvPr/>
          </p:nvSpPr>
          <p:spPr bwMode="auto">
            <a:xfrm flipH="1">
              <a:off x="1392" y="2008"/>
              <a:ext cx="14" cy="344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20"/>
            <p:cNvSpPr>
              <a:spLocks noChangeShapeType="1"/>
            </p:cNvSpPr>
            <p:nvPr/>
          </p:nvSpPr>
          <p:spPr bwMode="auto">
            <a:xfrm flipV="1">
              <a:off x="952" y="2352"/>
              <a:ext cx="0" cy="3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21"/>
            <p:cNvSpPr>
              <a:spLocks noChangeShapeType="1"/>
            </p:cNvSpPr>
            <p:nvPr/>
          </p:nvSpPr>
          <p:spPr bwMode="auto">
            <a:xfrm>
              <a:off x="952" y="2352"/>
              <a:ext cx="44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9" name="Oval 22"/>
            <p:cNvSpPr>
              <a:spLocks noChangeArrowheads="1"/>
            </p:cNvSpPr>
            <p:nvPr/>
          </p:nvSpPr>
          <p:spPr bwMode="auto">
            <a:xfrm>
              <a:off x="1296" y="1824"/>
              <a:ext cx="240" cy="192"/>
            </a:xfrm>
            <a:prstGeom prst="ellipse">
              <a:avLst/>
            </a:prstGeom>
            <a:noFill/>
            <a:ln w="19050">
              <a:solidFill>
                <a:srgbClr val="385A84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36" name="Picture 29" descr="m副本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736" y="5019154"/>
            <a:ext cx="1524000" cy="1295400"/>
          </a:xfrm>
          <a:prstGeom prst="rect">
            <a:avLst/>
          </a:prstGeom>
          <a:noFill/>
        </p:spPr>
      </p:pic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3682553" y="5972770"/>
            <a:ext cx="10334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</a:rPr>
              <a:t>Coupling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8" name="Text Box 31"/>
          <p:cNvSpPr txBox="1">
            <a:spLocks noChangeArrowheads="1"/>
          </p:cNvSpPr>
          <p:nvPr/>
        </p:nvSpPr>
        <p:spPr bwMode="auto">
          <a:xfrm>
            <a:off x="971600" y="5972770"/>
            <a:ext cx="10334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</a:rPr>
              <a:t>Coupling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Text Box 33"/>
          <p:cNvSpPr txBox="1">
            <a:spLocks noChangeArrowheads="1"/>
          </p:cNvSpPr>
          <p:nvPr/>
        </p:nvSpPr>
        <p:spPr bwMode="auto">
          <a:xfrm>
            <a:off x="3635896" y="5323954"/>
            <a:ext cx="12241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</a:rPr>
              <a:t>Pipe body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" name="Text Box 34"/>
          <p:cNvSpPr txBox="1">
            <a:spLocks noChangeArrowheads="1"/>
          </p:cNvSpPr>
          <p:nvPr/>
        </p:nvSpPr>
        <p:spPr bwMode="auto">
          <a:xfrm>
            <a:off x="714348" y="5357826"/>
            <a:ext cx="12241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</a:rPr>
              <a:t>Pipe body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5436096" y="3028652"/>
            <a:ext cx="3707904" cy="493713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>
                <a:latin typeface="Arial" pitchFamily="34" charset="0"/>
                <a:cs typeface="Arial" pitchFamily="34" charset="0"/>
              </a:rPr>
              <a:t>Improved buttress threads</a:t>
            </a:r>
            <a:endParaRPr lang="zh-CN" altLang="en-US" sz="1400" dirty="0">
              <a:solidFill>
                <a:schemeClr val="tx2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5436096" y="3904952"/>
            <a:ext cx="3707904" cy="493713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Cone metal to cone metal seal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5436096" y="5767090"/>
            <a:ext cx="3707904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Internal flush design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46" name="圆角矩形 45"/>
          <p:cNvSpPr/>
          <p:nvPr/>
        </p:nvSpPr>
        <p:spPr>
          <a:xfrm>
            <a:off x="5436096" y="4817764"/>
            <a:ext cx="3707904" cy="660077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Reverse angle torque shoulder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0" y="692696"/>
            <a:ext cx="9144000" cy="20195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HSM-1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is the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first generation of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 HYST premium connection products with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high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performance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for the coupling-type NU casing and tubing, which have excellent sealing performance and connection strength. HSM-1 can be applied in complicated working conditions such as deep wells, extra deep wells, high pressure gas wells, etc.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Tension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efficiency, internal pressure efficiency, and external pressure efficiency can reach 100% of the pipe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body, the compression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efficiency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100% of that of the pipe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body for tubing and 40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%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for casing. Special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clearance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couplings can be supplied upon request. compression</a:t>
            </a:r>
          </a:p>
          <a:p>
            <a:pPr>
              <a:lnSpc>
                <a:spcPts val="1900"/>
              </a:lnSpc>
            </a:pP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Size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range: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2-3/8”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13-3/8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>
              <a:lnSpc>
                <a:spcPts val="1900"/>
              </a:lnSpc>
            </a:pP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Steel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grades: 55ksi 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150ksi</a:t>
            </a:r>
            <a:endParaRPr lang="zh-CN" altLang="en-US" sz="1400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2411413" y="106363"/>
            <a:ext cx="4464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600" dirty="0">
                <a:solidFill>
                  <a:srgbClr val="FFFFFF"/>
                </a:solidFill>
                <a:latin typeface="Times New Roman" pitchFamily="18" charset="0"/>
              </a:rPr>
              <a:t>HSM-2 </a:t>
            </a:r>
            <a:r>
              <a:rPr lang="zh-CN" altLang="en-US" sz="3600" dirty="0">
                <a:solidFill>
                  <a:srgbClr val="FFFFFF"/>
                </a:solidFill>
                <a:latin typeface="Times New Roman" pitchFamily="18" charset="0"/>
              </a:rPr>
              <a:t>接头</a:t>
            </a:r>
          </a:p>
        </p:txBody>
      </p:sp>
      <p:sp>
        <p:nvSpPr>
          <p:cNvPr id="13" name="圆角矩形 12"/>
          <p:cNvSpPr/>
          <p:nvPr/>
        </p:nvSpPr>
        <p:spPr>
          <a:xfrm>
            <a:off x="5292080" y="3501008"/>
            <a:ext cx="3695700" cy="493713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Hooked </a:t>
            </a: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threads: Negative 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angle </a:t>
            </a: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load flank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5292080" y="4365104"/>
            <a:ext cx="3695700" cy="493713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Optimized  Cone metal to cone metal seal</a:t>
            </a:r>
            <a:endParaRPr lang="zh-CN" altLang="en-US" sz="1400" dirty="0" smtClean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5292080" y="6093296"/>
            <a:ext cx="3695700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Internal flush design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5292080" y="5229200"/>
            <a:ext cx="3695700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Reverse angle torque shoulder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pic>
        <p:nvPicPr>
          <p:cNvPr id="30728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289" y="3221037"/>
            <a:ext cx="4724400" cy="363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2267744" y="188640"/>
            <a:ext cx="5113362" cy="648072"/>
            <a:chOff x="1296" y="1824"/>
            <a:chExt cx="2976" cy="432"/>
          </a:xfrm>
        </p:grpSpPr>
        <p:sp>
          <p:nvSpPr>
            <p:cNvPr id="11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70C0"/>
              </a:solidFill>
              <a:round/>
              <a:headEnd/>
              <a:tailEnd/>
            </a:ln>
            <a:effectLst>
              <a:outerShdw dist="99190" dir="2388334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dirty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2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rgbClr val="0070C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4" name="Text Box 50"/>
            <p:cNvSpPr txBox="1">
              <a:spLocks noChangeArrowheads="1"/>
            </p:cNvSpPr>
            <p:nvPr/>
          </p:nvSpPr>
          <p:spPr bwMode="gray">
            <a:xfrm>
              <a:off x="1390" y="1936"/>
              <a:ext cx="165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en-US" altLang="zh-CN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0" y="857232"/>
            <a:ext cx="9144000" cy="226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900"/>
              </a:lnSpc>
            </a:pP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HSM-2 is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the second generation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of HYST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premium connection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products which is coupling-type premium connection with high performance, whose integrity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of the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structure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sealing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performance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is maintained under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the conditions of harsh and complicated load such as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tension, compression,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internal pressure, external pressure, bending, etc. HSM-2 can be applied in complicated working conditions such as deep wells, extra deep wells, high temperature and high pressure gas wells, etc. HSM-2 products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have validated under ISO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13679:2002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CAL-Ⅳ. Tension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efficiency, internal pressure efficiency, and external pressure efficiency can reach 100% of that of the pipe body. The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compression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efficiency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of the tubing is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100%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that of the pipe body, and the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compression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efficiency of the casing is 60% of that of the pipe body.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Special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clearance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couplings are optional.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Product specification: 2-3/8”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16”. Steel grades: 55ksi 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150ksi.</a:t>
            </a:r>
            <a:endParaRPr lang="zh-CN" altLang="en-US" sz="1400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059832" y="4077072"/>
            <a:ext cx="10390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Pipe body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785786" y="4500570"/>
            <a:ext cx="10390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Pipe body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727260" y="3344619"/>
            <a:ext cx="9589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Coupling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030714" y="3501008"/>
            <a:ext cx="100219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 dirty="0" smtClean="0">
                <a:latin typeface="微软雅黑" pitchFamily="34" charset="-122"/>
                <a:ea typeface="微软雅黑" pitchFamily="34" charset="-122"/>
              </a:rPr>
              <a:t>Coupling</a:t>
            </a:r>
            <a:endParaRPr lang="zh-CN" altLang="en-US" sz="1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3131840" y="332656"/>
            <a:ext cx="55446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HSM-2 premium connection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869160"/>
            <a:ext cx="1868612" cy="1658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3" name="组合 32"/>
          <p:cNvGrpSpPr/>
          <p:nvPr/>
        </p:nvGrpSpPr>
        <p:grpSpPr>
          <a:xfrm>
            <a:off x="675134" y="4869160"/>
            <a:ext cx="1952650" cy="1562690"/>
            <a:chOff x="5292080" y="4581128"/>
            <a:chExt cx="1952650" cy="156269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0800000">
              <a:off x="5292080" y="4581128"/>
              <a:ext cx="1952650" cy="1541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矩形 31"/>
            <p:cNvSpPr/>
            <p:nvPr/>
          </p:nvSpPr>
          <p:spPr>
            <a:xfrm>
              <a:off x="5580112" y="5805264"/>
              <a:ext cx="111761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600" b="1" dirty="0" smtClean="0">
                  <a:latin typeface="微软雅黑" pitchFamily="34" charset="-122"/>
                  <a:ea typeface="微软雅黑" pitchFamily="34" charset="-122"/>
                </a:rPr>
                <a:t>Coupling</a:t>
              </a:r>
              <a:endParaRPr lang="zh-CN" altLang="en-US" sz="16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1747" name="Rectangle 42"/>
          <p:cNvSpPr>
            <a:spLocks noChangeArrowheads="1"/>
          </p:cNvSpPr>
          <p:nvPr/>
        </p:nvSpPr>
        <p:spPr bwMode="auto">
          <a:xfrm>
            <a:off x="2916238" y="0"/>
            <a:ext cx="352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600">
                <a:solidFill>
                  <a:srgbClr val="FFFFFF"/>
                </a:solidFill>
                <a:latin typeface="Times New Roman" pitchFamily="18" charset="0"/>
              </a:rPr>
              <a:t>HSM-2</a:t>
            </a:r>
            <a:r>
              <a:rPr lang="zh-CN" altLang="en-US" sz="3600">
                <a:solidFill>
                  <a:srgbClr val="FFFFFF"/>
                </a:solidFill>
                <a:latin typeface="Times New Roman" pitchFamily="18" charset="0"/>
              </a:rPr>
              <a:t>接头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411413" y="106363"/>
            <a:ext cx="4464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600">
                <a:solidFill>
                  <a:srgbClr val="FFFFFF"/>
                </a:solidFill>
                <a:latin typeface="Times New Roman" pitchFamily="18" charset="0"/>
              </a:rPr>
              <a:t>HSM-2 </a:t>
            </a:r>
            <a:r>
              <a:rPr lang="zh-CN" altLang="en-US" sz="3600">
                <a:solidFill>
                  <a:srgbClr val="FFFFFF"/>
                </a:solidFill>
                <a:latin typeface="Times New Roman" pitchFamily="18" charset="0"/>
              </a:rPr>
              <a:t>接头</a:t>
            </a:r>
          </a:p>
        </p:txBody>
      </p: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2285584" y="214143"/>
            <a:ext cx="5526776" cy="648072"/>
            <a:chOff x="1306" y="1841"/>
            <a:chExt cx="2966" cy="432"/>
          </a:xfrm>
        </p:grpSpPr>
        <p:sp>
          <p:nvSpPr>
            <p:cNvPr id="10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70C0"/>
              </a:solidFill>
              <a:round/>
              <a:headEnd/>
              <a:tailEnd/>
            </a:ln>
            <a:effectLst>
              <a:outerShdw dist="99190" dir="2388334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dirty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1" name="AutoShape 48"/>
            <p:cNvSpPr>
              <a:spLocks noChangeArrowheads="1"/>
            </p:cNvSpPr>
            <p:nvPr/>
          </p:nvSpPr>
          <p:spPr bwMode="gray">
            <a:xfrm>
              <a:off x="1306" y="1841"/>
              <a:ext cx="432" cy="432"/>
            </a:xfrm>
            <a:prstGeom prst="diamond">
              <a:avLst/>
            </a:prstGeom>
            <a:solidFill>
              <a:srgbClr val="0070C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2" name="Text Box 50"/>
            <p:cNvSpPr txBox="1">
              <a:spLocks noChangeArrowheads="1"/>
            </p:cNvSpPr>
            <p:nvPr/>
          </p:nvSpPr>
          <p:spPr bwMode="gray">
            <a:xfrm>
              <a:off x="1451" y="1968"/>
              <a:ext cx="152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US" altLang="zh-CN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0" y="908720"/>
            <a:ext cx="9144000" cy="177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900"/>
              </a:lnSpc>
            </a:pPr>
            <a:r>
              <a:rPr lang="en-US" altLang="zh-CN" sz="1400" dirty="0">
                <a:latin typeface="Arial" pitchFamily="34" charset="0"/>
                <a:cs typeface="Arial" pitchFamily="34" charset="0"/>
              </a:rPr>
              <a:t>HSM-2-HC, is the enhanced type of HSM-2, and the thread type parameters have been further optimized on basis of those of HSM-2, which have excellent compression resistance property and 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torsion resistance property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. HSM-2-HC can be applied in complicated working conditions such as extra deep wells, high temperature and high pressure gas wells, deviated wells, horizontal wells, rotating-required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tubular,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etc. HSM-2-HC products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have validated under ISO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13679:2002 CAL-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Ⅳ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 tests.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tension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efficiency, internal pressure efficiency, and external pressure efficiency can reach 100% of that of the pipe body.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Size range :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2-3/8”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16”. Steel grades: 55ksi 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150ksi.</a:t>
            </a:r>
            <a:endParaRPr lang="zh-CN" altLang="en-US" sz="1400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pic>
        <p:nvPicPr>
          <p:cNvPr id="15" name="Picture 3" descr="绿副本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076872"/>
            <a:ext cx="4648200" cy="1792288"/>
          </a:xfrm>
          <a:prstGeom prst="rect">
            <a:avLst/>
          </a:prstGeom>
          <a:noFill/>
        </p:spPr>
      </p:pic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275856" y="6550223"/>
            <a:ext cx="18002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4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Thread profile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grpSp>
        <p:nvGrpSpPr>
          <p:cNvPr id="19" name="Group 7"/>
          <p:cNvGrpSpPr>
            <a:grpSpLocks/>
          </p:cNvGrpSpPr>
          <p:nvPr/>
        </p:nvGrpSpPr>
        <p:grpSpPr bwMode="auto">
          <a:xfrm>
            <a:off x="3299520" y="4365106"/>
            <a:ext cx="381000" cy="504054"/>
            <a:chOff x="2112" y="1824"/>
            <a:chExt cx="240" cy="528"/>
          </a:xfrm>
        </p:grpSpPr>
        <p:sp>
          <p:nvSpPr>
            <p:cNvPr id="20" name="Line 8"/>
            <p:cNvSpPr>
              <a:spLocks noChangeShapeType="1"/>
            </p:cNvSpPr>
            <p:nvPr/>
          </p:nvSpPr>
          <p:spPr bwMode="auto">
            <a:xfrm>
              <a:off x="2208" y="2016"/>
              <a:ext cx="0" cy="3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3" name="Oval 11"/>
            <p:cNvSpPr>
              <a:spLocks noChangeArrowheads="1"/>
            </p:cNvSpPr>
            <p:nvPr/>
          </p:nvSpPr>
          <p:spPr bwMode="auto">
            <a:xfrm>
              <a:off x="2112" y="1824"/>
              <a:ext cx="240" cy="192"/>
            </a:xfrm>
            <a:prstGeom prst="ellips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4" name="Group 12"/>
          <p:cNvGrpSpPr>
            <a:grpSpLocks/>
          </p:cNvGrpSpPr>
          <p:nvPr/>
        </p:nvGrpSpPr>
        <p:grpSpPr bwMode="auto">
          <a:xfrm>
            <a:off x="2051720" y="4293095"/>
            <a:ext cx="1080120" cy="863831"/>
            <a:chOff x="816" y="1776"/>
            <a:chExt cx="720" cy="753"/>
          </a:xfrm>
        </p:grpSpPr>
        <p:sp>
          <p:nvSpPr>
            <p:cNvPr id="25" name="Oval 13"/>
            <p:cNvSpPr>
              <a:spLocks noChangeArrowheads="1"/>
            </p:cNvSpPr>
            <p:nvPr/>
          </p:nvSpPr>
          <p:spPr bwMode="auto">
            <a:xfrm>
              <a:off x="1296" y="1776"/>
              <a:ext cx="240" cy="192"/>
            </a:xfrm>
            <a:prstGeom prst="ellips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>
              <a:off x="1440" y="1968"/>
              <a:ext cx="0" cy="384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>
              <a:off x="816" y="2352"/>
              <a:ext cx="62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 flipV="1">
              <a:off x="816" y="2352"/>
              <a:ext cx="0" cy="17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" name="矩形 35"/>
          <p:cNvSpPr/>
          <p:nvPr/>
        </p:nvSpPr>
        <p:spPr>
          <a:xfrm>
            <a:off x="3490020" y="6147970"/>
            <a:ext cx="11176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 smtClean="0">
                <a:latin typeface="微软雅黑" pitchFamily="34" charset="-122"/>
                <a:ea typeface="微软雅黑" pitchFamily="34" charset="-122"/>
              </a:rPr>
              <a:t>Coupling</a:t>
            </a:r>
            <a:endParaRPr lang="zh-CN" altLang="en-US" sz="1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1509568" y="5445224"/>
            <a:ext cx="12234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 smtClean="0">
                <a:latin typeface="微软雅黑" pitchFamily="34" charset="-122"/>
                <a:ea typeface="微软雅黑" pitchFamily="34" charset="-122"/>
              </a:rPr>
              <a:t>Pipe body</a:t>
            </a:r>
            <a:endParaRPr lang="zh-CN" altLang="en-US" sz="1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786182" y="5286388"/>
            <a:ext cx="12234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600" b="1" dirty="0" smtClean="0">
                <a:latin typeface="微软雅黑" pitchFamily="34" charset="-122"/>
                <a:ea typeface="微软雅黑" pitchFamily="34" charset="-122"/>
              </a:rPr>
              <a:t>Pipe body</a:t>
            </a:r>
            <a:endParaRPr lang="zh-CN" altLang="en-US" sz="1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0" name="圆角矩形 39"/>
          <p:cNvSpPr/>
          <p:nvPr/>
        </p:nvSpPr>
        <p:spPr>
          <a:xfrm>
            <a:off x="5448300" y="3068960"/>
            <a:ext cx="3588196" cy="493713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Optimized 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hooked with </a:t>
            </a: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close clearance on the 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stabbing </a:t>
            </a: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flank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41" name="圆角矩形 40"/>
          <p:cNvSpPr/>
          <p:nvPr/>
        </p:nvSpPr>
        <p:spPr>
          <a:xfrm>
            <a:off x="5448300" y="3789040"/>
            <a:ext cx="3588196" cy="493713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Optimized cone metal to cone metal seal</a:t>
            </a:r>
            <a:endParaRPr lang="zh-CN" altLang="en-US" sz="1400" dirty="0" smtClean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42" name="圆角矩形 41"/>
          <p:cNvSpPr/>
          <p:nvPr/>
        </p:nvSpPr>
        <p:spPr>
          <a:xfrm>
            <a:off x="5448300" y="5949280"/>
            <a:ext cx="3588196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Internal flush design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5448300" y="4509120"/>
            <a:ext cx="3588196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Thickened shoulder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5448300" y="5229200"/>
            <a:ext cx="3588196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Reverse angle torque shoulder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3214678" y="357166"/>
            <a:ext cx="55446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HSM-2-HC premium connection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683568" y="6381328"/>
            <a:ext cx="23042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Cone seal </a:t>
            </a:r>
            <a:r>
              <a:rPr lang="en-US" altLang="zh-CN" sz="14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and shoulder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005064"/>
            <a:ext cx="172895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517232"/>
            <a:ext cx="1944216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4" name="Rectangle 4"/>
          <p:cNvSpPr>
            <a:spLocks noChangeArrowheads="1"/>
          </p:cNvSpPr>
          <p:nvPr/>
        </p:nvSpPr>
        <p:spPr bwMode="auto">
          <a:xfrm>
            <a:off x="0" y="548680"/>
            <a:ext cx="9219298" cy="2818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800"/>
              </a:lnSpc>
            </a:pP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HSFJ is an integral connection with the OD and ID of the connection totally flush with the pipe body. Hooked thread profile 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has been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applied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have double seal structure of cone/cone which are located inside and outside respectively ,The maximum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annular clearance can be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provided for wellbore,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which is suitable for the environment having special requirements of annular clearance and joint strength. The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tension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efficiency can reach 60% of that of the pipe body, the internal pressure efficiency, and external pressure efficiency can reach 100% of that of the pipe body. The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compression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efficiency shall be 40% of that of the pipe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body. </a:t>
            </a:r>
          </a:p>
          <a:p>
            <a:pPr>
              <a:lnSpc>
                <a:spcPts val="1800"/>
              </a:lnSpc>
            </a:pP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Product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specification: 2-7/8”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11-3/4”. Steel grades: 55ksi 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150ksi. </a:t>
            </a:r>
            <a:endParaRPr lang="zh-CN" altLang="zh-CN" sz="1400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49156" name="Rectangle 6"/>
          <p:cNvSpPr>
            <a:spLocks noChangeArrowheads="1"/>
          </p:cNvSpPr>
          <p:nvPr/>
        </p:nvSpPr>
        <p:spPr bwMode="auto">
          <a:xfrm>
            <a:off x="2819400" y="0"/>
            <a:ext cx="352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600">
                <a:solidFill>
                  <a:srgbClr val="FFFFFF"/>
                </a:solidFill>
                <a:latin typeface="Times New Roman" pitchFamily="18" charset="0"/>
              </a:rPr>
              <a:t>HSFJ</a:t>
            </a:r>
            <a:endParaRPr lang="zh-CN" altLang="en-US" sz="3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411413" y="106363"/>
            <a:ext cx="4464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600">
                <a:solidFill>
                  <a:srgbClr val="FFFFFF"/>
                </a:solidFill>
                <a:latin typeface="Times New Roman" pitchFamily="18" charset="0"/>
              </a:rPr>
              <a:t>HSM-2 </a:t>
            </a:r>
            <a:r>
              <a:rPr lang="zh-CN" altLang="en-US" sz="3600">
                <a:solidFill>
                  <a:srgbClr val="FFFFFF"/>
                </a:solidFill>
                <a:latin typeface="Times New Roman" pitchFamily="18" charset="0"/>
              </a:rPr>
              <a:t>接头</a:t>
            </a:r>
          </a:p>
        </p:txBody>
      </p:sp>
      <p:grpSp>
        <p:nvGrpSpPr>
          <p:cNvPr id="11" name="Group 46"/>
          <p:cNvGrpSpPr>
            <a:grpSpLocks/>
          </p:cNvGrpSpPr>
          <p:nvPr/>
        </p:nvGrpSpPr>
        <p:grpSpPr bwMode="auto">
          <a:xfrm>
            <a:off x="2267744" y="0"/>
            <a:ext cx="5113362" cy="648072"/>
            <a:chOff x="1296" y="1824"/>
            <a:chExt cx="2976" cy="432"/>
          </a:xfrm>
        </p:grpSpPr>
        <p:sp>
          <p:nvSpPr>
            <p:cNvPr id="12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70C0"/>
              </a:solidFill>
              <a:round/>
              <a:headEnd/>
              <a:tailEnd/>
            </a:ln>
            <a:effectLst>
              <a:outerShdw dist="99190" dir="2388334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dirty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3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rgbClr val="0070C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4" name="Text Box 50"/>
            <p:cNvSpPr txBox="1">
              <a:spLocks noChangeArrowheads="1"/>
            </p:cNvSpPr>
            <p:nvPr/>
          </p:nvSpPr>
          <p:spPr bwMode="gray">
            <a:xfrm>
              <a:off x="1422" y="1950"/>
              <a:ext cx="165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en-US" altLang="zh-CN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-1633442" y="3910313"/>
            <a:ext cx="4581128" cy="1314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椭圆 16"/>
          <p:cNvSpPr/>
          <p:nvPr/>
        </p:nvSpPr>
        <p:spPr>
          <a:xfrm>
            <a:off x="827584" y="2780928"/>
            <a:ext cx="36004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611560" y="4077072"/>
            <a:ext cx="36004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51520" y="5517232"/>
            <a:ext cx="36004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连接符 20"/>
          <p:cNvCxnSpPr>
            <a:stCxn id="17" idx="6"/>
          </p:cNvCxnSpPr>
          <p:nvPr/>
        </p:nvCxnSpPr>
        <p:spPr>
          <a:xfrm>
            <a:off x="1187624" y="3068960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接连接符 24"/>
          <p:cNvCxnSpPr>
            <a:stCxn id="19" idx="6"/>
          </p:cNvCxnSpPr>
          <p:nvPr/>
        </p:nvCxnSpPr>
        <p:spPr>
          <a:xfrm>
            <a:off x="611560" y="5805264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2204864"/>
            <a:ext cx="118813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直接连接符 36"/>
          <p:cNvCxnSpPr>
            <a:stCxn id="18" idx="6"/>
          </p:cNvCxnSpPr>
          <p:nvPr/>
        </p:nvCxnSpPr>
        <p:spPr>
          <a:xfrm>
            <a:off x="971600" y="4365104"/>
            <a:ext cx="720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3203848" y="4509120"/>
            <a:ext cx="143525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4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Thread profile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870492" y="2928934"/>
            <a:ext cx="4202102" cy="490875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Double 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seal structure of cone/cone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4857752" y="5929330"/>
            <a:ext cx="4071966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Flush design for Internal and external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4860032" y="3786190"/>
            <a:ext cx="4241812" cy="1008111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just"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Double shoulder for inside </a:t>
            </a: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outside 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guarantee </a:t>
            </a: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accurate position for make-up and torsion resistance property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46" name="圆角矩形 45"/>
          <p:cNvSpPr/>
          <p:nvPr/>
        </p:nvSpPr>
        <p:spPr>
          <a:xfrm>
            <a:off x="4857752" y="5143512"/>
            <a:ext cx="4071966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Hooked thread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3347864" y="5805264"/>
            <a:ext cx="18136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Internal seal and shoulder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699792" y="3284984"/>
            <a:ext cx="18136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4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External seal and shoulder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3286116" y="214290"/>
            <a:ext cx="55446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HSFJ premium connection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</p:spTree>
  </p:cSld>
  <p:clrMapOvr>
    <a:masterClrMapping/>
  </p:clrMapOvr>
  <p:transition>
    <p:cover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>
            <a:spLocks noChangeArrowheads="1"/>
          </p:cNvSpPr>
          <p:nvPr/>
        </p:nvSpPr>
        <p:spPr bwMode="auto">
          <a:xfrm>
            <a:off x="3276600" y="188913"/>
            <a:ext cx="50403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</a:pPr>
            <a:endParaRPr lang="zh-CN" altLang="en-US" sz="40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0178" name="矩形 3"/>
          <p:cNvSpPr>
            <a:spLocks noChangeArrowheads="1"/>
          </p:cNvSpPr>
          <p:nvPr/>
        </p:nvSpPr>
        <p:spPr bwMode="auto">
          <a:xfrm>
            <a:off x="42189" y="681798"/>
            <a:ext cx="9144000" cy="153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lnSpc>
                <a:spcPts val="1900"/>
              </a:lnSpc>
            </a:pP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HSTS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, the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integral joint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of the upsetting end, with the design of two-stage interference-free cylindrical thread, have excellent anti-galling performance and sealing performance, which can be applied in working tubular and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producing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tubular, and suitable for the harsh working environment such as deep wells, high pressure wells, horizontal wells, acidic gas wells, etc. The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tension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efficiency, internal pressure efficiency, and external pressure efficiency can reach 100% of that of the pipe body. The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compression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efficiency shall be 40% of that of the pipe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body.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Product specification: 2-3/8”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4-1/2”. Steel grades: 55ksi 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150ksi.</a:t>
            </a:r>
            <a:endParaRPr lang="zh-CN" altLang="en-US" sz="1400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2819400" y="0"/>
            <a:ext cx="352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600">
                <a:solidFill>
                  <a:srgbClr val="FFFFFF"/>
                </a:solidFill>
                <a:latin typeface="Times New Roman" pitchFamily="18" charset="0"/>
              </a:rPr>
              <a:t>HSTS</a:t>
            </a:r>
            <a:endParaRPr lang="zh-CN" altLang="en-US" sz="3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57670" y="-42906"/>
            <a:ext cx="4464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600">
                <a:solidFill>
                  <a:srgbClr val="FFFFFF"/>
                </a:solidFill>
                <a:latin typeface="Times New Roman" pitchFamily="18" charset="0"/>
              </a:rPr>
              <a:t>HSM-2 </a:t>
            </a:r>
            <a:r>
              <a:rPr lang="zh-CN" altLang="en-US" sz="3600">
                <a:solidFill>
                  <a:srgbClr val="FFFFFF"/>
                </a:solidFill>
                <a:latin typeface="Times New Roman" pitchFamily="18" charset="0"/>
              </a:rPr>
              <a:t>接头</a:t>
            </a:r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2266950" y="117289"/>
            <a:ext cx="5113362" cy="648072"/>
            <a:chOff x="1296" y="1824"/>
            <a:chExt cx="2976" cy="432"/>
          </a:xfrm>
        </p:grpSpPr>
        <p:sp>
          <p:nvSpPr>
            <p:cNvPr id="11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70C0"/>
              </a:solidFill>
              <a:round/>
              <a:headEnd/>
              <a:tailEnd/>
            </a:ln>
            <a:effectLst>
              <a:outerShdw dist="99190" dir="2388334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dirty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2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rgbClr val="0070C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3" name="Text Box 50"/>
            <p:cNvSpPr txBox="1">
              <a:spLocks noChangeArrowheads="1"/>
            </p:cNvSpPr>
            <p:nvPr/>
          </p:nvSpPr>
          <p:spPr bwMode="gray">
            <a:xfrm>
              <a:off x="1422" y="1920"/>
              <a:ext cx="165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en-US" altLang="zh-CN" sz="14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7043" y="2232248"/>
            <a:ext cx="1008112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椭圆 16"/>
          <p:cNvSpPr/>
          <p:nvPr/>
        </p:nvSpPr>
        <p:spPr>
          <a:xfrm>
            <a:off x="2793107" y="3456384"/>
            <a:ext cx="21602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2649091" y="4464496"/>
            <a:ext cx="21602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2433067" y="5328592"/>
            <a:ext cx="288032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2721099" y="3960440"/>
            <a:ext cx="21602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420888"/>
            <a:ext cx="1440160" cy="176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6" y="2420888"/>
            <a:ext cx="1658888" cy="1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4581128"/>
            <a:ext cx="1665536" cy="185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371" y="4557489"/>
            <a:ext cx="1619671" cy="189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2" name="直接连接符 31"/>
          <p:cNvCxnSpPr/>
          <p:nvPr/>
        </p:nvCxnSpPr>
        <p:spPr>
          <a:xfrm>
            <a:off x="2987824" y="3645024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2051720" y="4149080"/>
            <a:ext cx="64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2051720" y="3501008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flipH="1">
            <a:off x="1619672" y="3501008"/>
            <a:ext cx="4320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2843808" y="4653136"/>
            <a:ext cx="3600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>
            <a:off x="3203848" y="4653136"/>
            <a:ext cx="0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3203848" y="537321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H="1">
            <a:off x="1619672" y="5589240"/>
            <a:ext cx="7920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3419872" y="4149080"/>
            <a:ext cx="172819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400" b="1" dirty="0" smtClean="0">
                <a:latin typeface="Arial" pitchFamily="34" charset="0"/>
                <a:ea typeface="汉仪旗黑-55" pitchFamily="18" charset="-122"/>
                <a:cs typeface="Arial" pitchFamily="34" charset="0"/>
              </a:rPr>
              <a:t>Outside shoulder</a:t>
            </a:r>
            <a:endParaRPr lang="zh-CN" altLang="en-US" sz="1400" b="1" dirty="0">
              <a:latin typeface="Arial" pitchFamily="34" charset="0"/>
              <a:ea typeface="汉仪旗黑-55" pitchFamily="18" charset="-122"/>
              <a:cs typeface="Arial" pitchFamily="34" charset="0"/>
            </a:endParaRPr>
          </a:p>
        </p:txBody>
      </p:sp>
      <p:sp>
        <p:nvSpPr>
          <p:cNvPr id="59" name="圆角矩形 58"/>
          <p:cNvSpPr/>
          <p:nvPr/>
        </p:nvSpPr>
        <p:spPr>
          <a:xfrm>
            <a:off x="5448300" y="3151311"/>
            <a:ext cx="3516188" cy="493713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>
                <a:latin typeface="Arial" pitchFamily="34" charset="0"/>
                <a:cs typeface="Arial" pitchFamily="34" charset="0"/>
              </a:rPr>
              <a:t>Two-stage interference-free cylindrical thread</a:t>
            </a:r>
            <a:endParaRPr lang="zh-CN" altLang="en-US" sz="1400" dirty="0">
              <a:solidFill>
                <a:schemeClr val="tx2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60" name="圆角矩形 59"/>
          <p:cNvSpPr/>
          <p:nvPr/>
        </p:nvSpPr>
        <p:spPr>
          <a:xfrm>
            <a:off x="5448300" y="5949280"/>
            <a:ext cx="3516188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Flush design for Internal and external</a:t>
            </a:r>
            <a:endParaRPr lang="zh-CN" altLang="en-US" sz="1400" dirty="0" smtClean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61" name="圆角矩形 60"/>
          <p:cNvSpPr/>
          <p:nvPr/>
        </p:nvSpPr>
        <p:spPr>
          <a:xfrm>
            <a:off x="5448300" y="4087416"/>
            <a:ext cx="3516188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Triple shoulder structure of outside</a:t>
            </a: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intermediate, and 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inside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62" name="圆角矩形 61"/>
          <p:cNvSpPr/>
          <p:nvPr/>
        </p:nvSpPr>
        <p:spPr>
          <a:xfrm>
            <a:off x="5448300" y="5023520"/>
            <a:ext cx="3516188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Cone </a:t>
            </a: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Cone </a:t>
            </a: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metal seal structure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3131840" y="6381328"/>
            <a:ext cx="255160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4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Intermediate shoulder</a:t>
            </a:r>
            <a:endParaRPr lang="zh-CN" altLang="en-US" sz="16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-16562" y="4221088"/>
            <a:ext cx="208823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1400" b="1" dirty="0">
                <a:latin typeface="Arial" pitchFamily="34" charset="0"/>
                <a:ea typeface="微软雅黑" pitchFamily="34" charset="-122"/>
                <a:cs typeface="Arial" pitchFamily="34" charset="0"/>
              </a:rPr>
              <a:t>Two-stage buttress cylindrical thread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  <a:sym typeface="+mn-ea"/>
            </a:endParaRPr>
          </a:p>
        </p:txBody>
      </p: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-182455" y="6357958"/>
            <a:ext cx="232556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4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Inside sealing surface and shoulder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3286116" y="285728"/>
            <a:ext cx="55446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HSTS premium connection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6"/>
          <p:cNvSpPr>
            <a:spLocks noChangeArrowheads="1"/>
          </p:cNvSpPr>
          <p:nvPr/>
        </p:nvSpPr>
        <p:spPr bwMode="auto">
          <a:xfrm>
            <a:off x="2819400" y="0"/>
            <a:ext cx="352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600">
                <a:solidFill>
                  <a:srgbClr val="FFFFFF"/>
                </a:solidFill>
                <a:latin typeface="Times New Roman" pitchFamily="18" charset="0"/>
              </a:rPr>
              <a:t>HSN</a:t>
            </a:r>
            <a:endParaRPr lang="zh-CN" altLang="en-US" sz="3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1204" name="Text Box 2"/>
          <p:cNvSpPr txBox="1">
            <a:spLocks noChangeArrowheads="1"/>
          </p:cNvSpPr>
          <p:nvPr/>
        </p:nvSpPr>
        <p:spPr bwMode="auto">
          <a:xfrm>
            <a:off x="0" y="692696"/>
            <a:ext cx="91440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lnSpc>
                <a:spcPts val="1900"/>
              </a:lnSpc>
              <a:spcBef>
                <a:spcPct val="50000"/>
              </a:spcBef>
            </a:pP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HSN is an improved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connection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based on API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buttress thread, has excellent torsion resistance, bending resistance and anti-compression properties, which is interchangeable with API buttress thread. Torsion resistance casing connection is suitable for the well having special requirements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torsion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and compression, e.g. improve the quality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of liner cementation by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rotating the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 liner tubular.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HSN products can be applied in deep wells, deviated wells, horizontal wells, thermal production wells. Joint efficiency is 100% of that of the pipe body. Product specification: 4-1/2”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13-3/8”. Steel grades: 55ksi 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150ksi.</a:t>
            </a:r>
            <a:endParaRPr lang="zh-CN" altLang="zh-CN" sz="1400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11413" y="106363"/>
            <a:ext cx="4464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600">
                <a:solidFill>
                  <a:srgbClr val="FFFFFF"/>
                </a:solidFill>
                <a:latin typeface="Times New Roman" pitchFamily="18" charset="0"/>
              </a:rPr>
              <a:t>HSM-2 </a:t>
            </a:r>
            <a:r>
              <a:rPr lang="zh-CN" altLang="en-US" sz="3600">
                <a:solidFill>
                  <a:srgbClr val="FFFFFF"/>
                </a:solidFill>
                <a:latin typeface="Times New Roman" pitchFamily="18" charset="0"/>
              </a:rPr>
              <a:t>接头</a:t>
            </a:r>
          </a:p>
        </p:txBody>
      </p: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2266950" y="8620"/>
            <a:ext cx="5113362" cy="648072"/>
            <a:chOff x="1296" y="1824"/>
            <a:chExt cx="2976" cy="432"/>
          </a:xfrm>
        </p:grpSpPr>
        <p:sp>
          <p:nvSpPr>
            <p:cNvPr id="8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70C0"/>
              </a:solidFill>
              <a:round/>
              <a:headEnd/>
              <a:tailEnd/>
            </a:ln>
            <a:effectLst>
              <a:outerShdw dist="99190" dir="2388334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dirty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9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rgbClr val="0070C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0" name="Text Box 50"/>
            <p:cNvSpPr txBox="1">
              <a:spLocks noChangeArrowheads="1"/>
            </p:cNvSpPr>
            <p:nvPr/>
          </p:nvSpPr>
          <p:spPr bwMode="gray">
            <a:xfrm>
              <a:off x="1422" y="1944"/>
              <a:ext cx="165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en-US" altLang="zh-CN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圆角矩形 11"/>
          <p:cNvSpPr/>
          <p:nvPr/>
        </p:nvSpPr>
        <p:spPr>
          <a:xfrm>
            <a:off x="5448300" y="3151311"/>
            <a:ext cx="3516188" cy="493713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>
                <a:latin typeface="Arial" pitchFamily="34" charset="0"/>
                <a:cs typeface="Arial" pitchFamily="34" charset="0"/>
              </a:rPr>
              <a:t>API Buttress thread</a:t>
            </a:r>
            <a:endParaRPr lang="zh-CN" altLang="en-US" sz="1400" dirty="0">
              <a:solidFill>
                <a:schemeClr val="tx2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5448300" y="5949280"/>
            <a:ext cx="3516188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Internal flush design</a:t>
            </a:r>
            <a:endParaRPr lang="zh-CN" altLang="en-US" sz="1400" dirty="0" smtClean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5448300" y="4087416"/>
            <a:ext cx="3516188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Shoulder design for torsion resistance 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5448300" y="5023520"/>
            <a:ext cx="3516188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Interchangeable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with API buttress thread</a:t>
            </a:r>
            <a:endParaRPr lang="zh-CN" altLang="en-US" sz="1400" dirty="0">
              <a:solidFill>
                <a:schemeClr val="tx2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904875" cy="458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348880"/>
            <a:ext cx="1874515" cy="211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4797152"/>
            <a:ext cx="2160240" cy="189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椭圆 18"/>
          <p:cNvSpPr/>
          <p:nvPr/>
        </p:nvSpPr>
        <p:spPr>
          <a:xfrm>
            <a:off x="539552" y="4221088"/>
            <a:ext cx="216024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323528" y="6237312"/>
            <a:ext cx="36004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连接符 21"/>
          <p:cNvCxnSpPr>
            <a:stCxn id="19" idx="6"/>
          </p:cNvCxnSpPr>
          <p:nvPr/>
        </p:nvCxnSpPr>
        <p:spPr>
          <a:xfrm>
            <a:off x="755576" y="4437112"/>
            <a:ext cx="64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1403648" y="3645024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403648" y="3645024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683568" y="6525344"/>
            <a:ext cx="64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V="1">
            <a:off x="1331640" y="5733256"/>
            <a:ext cx="0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1331640" y="5733256"/>
            <a:ext cx="6480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3707904" y="3284984"/>
            <a:ext cx="150703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4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Thread profile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3563888" y="5661248"/>
            <a:ext cx="129614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4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shoulder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7" name="Text Box 33"/>
          <p:cNvSpPr txBox="1">
            <a:spLocks noChangeArrowheads="1"/>
          </p:cNvSpPr>
          <p:nvPr/>
        </p:nvSpPr>
        <p:spPr bwMode="auto">
          <a:xfrm>
            <a:off x="3286116" y="214290"/>
            <a:ext cx="55446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HSN premium connection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ChangeArrowheads="1"/>
          </p:cNvSpPr>
          <p:nvPr/>
        </p:nvSpPr>
        <p:spPr bwMode="auto">
          <a:xfrm>
            <a:off x="3276600" y="188913"/>
            <a:ext cx="50403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</a:pPr>
            <a:endParaRPr lang="zh-CN" altLang="en-US" sz="40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2229" name="矩形 1"/>
          <p:cNvSpPr>
            <a:spLocks noChangeArrowheads="1"/>
          </p:cNvSpPr>
          <p:nvPr/>
        </p:nvSpPr>
        <p:spPr bwMode="auto">
          <a:xfrm>
            <a:off x="0" y="980728"/>
            <a:ext cx="9144000" cy="104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lnSpc>
                <a:spcPts val="1900"/>
              </a:lnSpc>
            </a:pP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HSQR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is the improved buttress thread connection, which has the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bigger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thread pitch of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3 tooth per inch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and can be applied in casings with large diameters. HSQR is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a quick running connection with easy to stabbing and make up.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The joint efficiency is 100% of that of the pipe body. Product specification: 13-3/8”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20”. Steel grades: 55ksi 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150ksi.</a:t>
            </a:r>
            <a:endParaRPr lang="zh-CN" altLang="en-US" sz="1400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819400" y="0"/>
            <a:ext cx="352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600">
                <a:solidFill>
                  <a:srgbClr val="FFFFFF"/>
                </a:solidFill>
                <a:latin typeface="Times New Roman" pitchFamily="18" charset="0"/>
              </a:rPr>
              <a:t>HSKS</a:t>
            </a:r>
            <a:endParaRPr lang="zh-CN" altLang="en-US" sz="36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11413" y="106363"/>
            <a:ext cx="4464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600">
                <a:solidFill>
                  <a:srgbClr val="FFFFFF"/>
                </a:solidFill>
                <a:latin typeface="Times New Roman" pitchFamily="18" charset="0"/>
              </a:rPr>
              <a:t>HSM-2 </a:t>
            </a:r>
            <a:r>
              <a:rPr lang="zh-CN" altLang="en-US" sz="3600">
                <a:solidFill>
                  <a:srgbClr val="FFFFFF"/>
                </a:solidFill>
                <a:latin typeface="Times New Roman" pitchFamily="18" charset="0"/>
              </a:rPr>
              <a:t>接头</a:t>
            </a:r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2266950" y="188640"/>
            <a:ext cx="5113362" cy="648072"/>
            <a:chOff x="1296" y="1824"/>
            <a:chExt cx="2976" cy="432"/>
          </a:xfrm>
        </p:grpSpPr>
        <p:sp>
          <p:nvSpPr>
            <p:cNvPr id="11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70C0"/>
              </a:solidFill>
              <a:round/>
              <a:headEnd/>
              <a:tailEnd/>
            </a:ln>
            <a:effectLst>
              <a:outerShdw dist="99190" dir="2388334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dirty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2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rgbClr val="0070C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13" name="Text Box 50"/>
            <p:cNvSpPr txBox="1">
              <a:spLocks noChangeArrowheads="1"/>
            </p:cNvSpPr>
            <p:nvPr/>
          </p:nvSpPr>
          <p:spPr bwMode="gray">
            <a:xfrm>
              <a:off x="1422" y="1920"/>
              <a:ext cx="165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en-US" altLang="zh-CN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260650" y="3717033"/>
            <a:ext cx="417646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501008"/>
            <a:ext cx="1740223" cy="204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椭圆 17"/>
          <p:cNvSpPr/>
          <p:nvPr/>
        </p:nvSpPr>
        <p:spPr>
          <a:xfrm>
            <a:off x="611560" y="4221088"/>
            <a:ext cx="288032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连接符 19"/>
          <p:cNvCxnSpPr>
            <a:stCxn id="18" idx="6"/>
          </p:cNvCxnSpPr>
          <p:nvPr/>
        </p:nvCxnSpPr>
        <p:spPr>
          <a:xfrm>
            <a:off x="899592" y="4581128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500298" y="5643578"/>
            <a:ext cx="130070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4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Thread profile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2" name="圆角矩形 21"/>
          <p:cNvSpPr/>
          <p:nvPr/>
        </p:nvSpPr>
        <p:spPr>
          <a:xfrm>
            <a:off x="5112568" y="3573016"/>
            <a:ext cx="3995936" cy="493713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Improved buttress 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thread with </a:t>
            </a: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large angle stab flank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112568" y="4509121"/>
            <a:ext cx="3995936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Design of large </a:t>
            </a: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taper and 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bigger </a:t>
            </a: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thread pitch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5112568" y="5445225"/>
            <a:ext cx="3995936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Design of optimized couplings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19" name="Text Box 33"/>
          <p:cNvSpPr txBox="1">
            <a:spLocks noChangeArrowheads="1"/>
          </p:cNvSpPr>
          <p:nvPr/>
        </p:nvSpPr>
        <p:spPr bwMode="auto">
          <a:xfrm>
            <a:off x="3357554" y="357166"/>
            <a:ext cx="55446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HSQR premium connection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2193" y="2420888"/>
            <a:ext cx="117157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941168"/>
            <a:ext cx="18002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1" name="Rectangle 6"/>
          <p:cNvSpPr>
            <a:spLocks noChangeArrowheads="1"/>
          </p:cNvSpPr>
          <p:nvPr/>
        </p:nvSpPr>
        <p:spPr bwMode="auto">
          <a:xfrm>
            <a:off x="2819400" y="-27384"/>
            <a:ext cx="3527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CN" altLang="en-US" sz="3600">
                <a:solidFill>
                  <a:srgbClr val="FFFFFF"/>
                </a:solidFill>
                <a:latin typeface="Times New Roman" pitchFamily="18" charset="0"/>
              </a:rPr>
              <a:t>全尺寸实验室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11413" y="-6746"/>
            <a:ext cx="4464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zh-CN" sz="3600">
                <a:solidFill>
                  <a:srgbClr val="FFFFFF"/>
                </a:solidFill>
                <a:latin typeface="Times New Roman" pitchFamily="18" charset="0"/>
              </a:rPr>
              <a:t>HSM-2 </a:t>
            </a:r>
            <a:r>
              <a:rPr lang="zh-CN" altLang="en-US" sz="3600">
                <a:solidFill>
                  <a:srgbClr val="FFFFFF"/>
                </a:solidFill>
                <a:latin typeface="Times New Roman" pitchFamily="18" charset="0"/>
              </a:rPr>
              <a:t>接头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2267744" y="0"/>
            <a:ext cx="5257378" cy="673549"/>
            <a:chOff x="1296" y="1824"/>
            <a:chExt cx="2976" cy="432"/>
          </a:xfrm>
        </p:grpSpPr>
        <p:sp>
          <p:nvSpPr>
            <p:cNvPr id="7" name="AutoShape 47"/>
            <p:cNvSpPr>
              <a:spLocks noChangeArrowheads="1"/>
            </p:cNvSpPr>
            <p:nvPr/>
          </p:nvSpPr>
          <p:spPr bwMode="gray">
            <a:xfrm>
              <a:off x="1536" y="1899"/>
              <a:ext cx="2736" cy="287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rgbClr val="0070C0"/>
              </a:solidFill>
              <a:round/>
              <a:headEnd/>
              <a:tailEnd/>
            </a:ln>
            <a:effectLst>
              <a:outerShdw dist="99190" dir="2388334" algn="ctr" rotWithShape="0">
                <a:srgbClr val="EEECE1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 dirty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8" name="AutoShape 48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rgbClr val="0070C0"/>
            </a:solidFill>
            <a:ln w="25400" algn="ctr">
              <a:solidFill>
                <a:sysClr val="window" lastClr="FFFFFF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sysClr val="windowText" lastClr="000000"/>
                </a:solidFill>
                <a:latin typeface="Calibri"/>
                <a:ea typeface="宋体"/>
              </a:endParaRPr>
            </a:p>
          </p:txBody>
        </p:sp>
        <p:sp>
          <p:nvSpPr>
            <p:cNvPr id="9" name="Text Box 50"/>
            <p:cNvSpPr txBox="1">
              <a:spLocks noChangeArrowheads="1"/>
            </p:cNvSpPr>
            <p:nvPr/>
          </p:nvSpPr>
          <p:spPr bwMode="gray">
            <a:xfrm>
              <a:off x="1418" y="1945"/>
              <a:ext cx="161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dirty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en-US" altLang="zh-CN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0" y="620688"/>
            <a:ext cx="9144000" cy="1797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900"/>
              </a:lnSpc>
            </a:pPr>
            <a:r>
              <a:rPr lang="en-US" altLang="zh-CN" sz="1400" dirty="0">
                <a:latin typeface="Arial" pitchFamily="34" charset="0"/>
                <a:cs typeface="Arial" pitchFamily="34" charset="0"/>
              </a:rPr>
              <a:t>HSSC is the coupling-type premium connection with high properties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special clearance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couplings,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which can provide the maximum annular clearance and suitable for the environment having special requirements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annular clearance and joint strength. HSSC can be applied in complicated working conditions such as deep wells, extra deep wells, high temperature and high pressure gas wells, etc. The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tension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efficiency can reach 80% of that of the pipe body, external pressure efficiency 100% of that of the pipe body, internal pressure efficiency 80% of that of the pipe body, and the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compression 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efficiency 60% of that of the pipe body. Product specification: 5”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14”. Steel grades: 55ksi </a:t>
            </a:r>
            <a:r>
              <a:rPr lang="zh-CN" altLang="zh-CN" sz="1400" dirty="0">
                <a:latin typeface="Arial" pitchFamily="34" charset="0"/>
                <a:cs typeface="Arial" pitchFamily="34" charset="0"/>
              </a:rPr>
              <a:t>～</a:t>
            </a:r>
            <a:r>
              <a:rPr lang="en-US" altLang="zh-CN" sz="1400" dirty="0">
                <a:latin typeface="Arial" pitchFamily="34" charset="0"/>
                <a:cs typeface="Arial" pitchFamily="34" charset="0"/>
              </a:rPr>
              <a:t>150ksi.</a:t>
            </a:r>
            <a:endParaRPr lang="zh-CN" altLang="en-US" sz="1400" dirty="0" smtClean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21" name="椭圆 20"/>
          <p:cNvSpPr/>
          <p:nvPr/>
        </p:nvSpPr>
        <p:spPr>
          <a:xfrm>
            <a:off x="1907704" y="4077072"/>
            <a:ext cx="288032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1547664" y="6093296"/>
            <a:ext cx="504056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5" name="直接连接符 34"/>
          <p:cNvCxnSpPr/>
          <p:nvPr/>
        </p:nvCxnSpPr>
        <p:spPr>
          <a:xfrm flipH="1">
            <a:off x="1187624" y="4365104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>
            <a:off x="2051720" y="6381328"/>
            <a:ext cx="72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107504" y="5538718"/>
            <a:ext cx="86409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4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Thread profile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2555776" y="6381328"/>
            <a:ext cx="29989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4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Sealing surface and shoulder</a:t>
            </a:r>
            <a:endParaRPr lang="zh-CN" altLang="en-US" sz="16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005064"/>
            <a:ext cx="1296144" cy="1551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圆角矩形 42"/>
          <p:cNvSpPr/>
          <p:nvPr/>
        </p:nvSpPr>
        <p:spPr>
          <a:xfrm>
            <a:off x="5448300" y="3511351"/>
            <a:ext cx="3516188" cy="493713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Hooked thread profile with negative load flank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45" name="圆角矩形 44"/>
          <p:cNvSpPr/>
          <p:nvPr/>
        </p:nvSpPr>
        <p:spPr>
          <a:xfrm>
            <a:off x="5448300" y="4375447"/>
            <a:ext cx="3516188" cy="493713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Optimized 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cone </a:t>
            </a: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cone </a:t>
            </a: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metal 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seal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53" name="圆角矩形 52"/>
          <p:cNvSpPr/>
          <p:nvPr/>
        </p:nvSpPr>
        <p:spPr>
          <a:xfrm>
            <a:off x="5448300" y="6077793"/>
            <a:ext cx="3516188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Internal flush design</a:t>
            </a:r>
            <a:endParaRPr lang="zh-CN" altLang="en-US" sz="1400" dirty="0" smtClean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54" name="圆角矩形 53"/>
          <p:cNvSpPr/>
          <p:nvPr/>
        </p:nvSpPr>
        <p:spPr>
          <a:xfrm>
            <a:off x="5448300" y="5239544"/>
            <a:ext cx="3516188" cy="493712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Reverse angle torque shoulder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2348880"/>
            <a:ext cx="2012057" cy="2273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7" name="直接连接符 56"/>
          <p:cNvCxnSpPr/>
          <p:nvPr/>
        </p:nvCxnSpPr>
        <p:spPr>
          <a:xfrm flipV="1">
            <a:off x="2771800" y="5733256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2771800" y="5733256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椭圆 59"/>
          <p:cNvSpPr/>
          <p:nvPr/>
        </p:nvSpPr>
        <p:spPr>
          <a:xfrm>
            <a:off x="1979712" y="2564904"/>
            <a:ext cx="504056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3" name="直接连接符 62"/>
          <p:cNvCxnSpPr/>
          <p:nvPr/>
        </p:nvCxnSpPr>
        <p:spPr>
          <a:xfrm>
            <a:off x="2483768" y="2852936"/>
            <a:ext cx="5760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2699792" y="4519087"/>
            <a:ext cx="252028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1200" b="1" dirty="0" smtClean="0">
                <a:latin typeface="Arial" pitchFamily="34" charset="0"/>
                <a:ea typeface="微软雅黑" pitchFamily="34" charset="-122"/>
                <a:cs typeface="Arial" pitchFamily="34" charset="0"/>
              </a:rPr>
              <a:t>Vanishing end of the thread engagement </a:t>
            </a:r>
            <a:endParaRPr lang="zh-CN" altLang="en-US" sz="12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  <p:sp>
        <p:nvSpPr>
          <p:cNvPr id="66" name="圆角矩形 65"/>
          <p:cNvSpPr/>
          <p:nvPr/>
        </p:nvSpPr>
        <p:spPr>
          <a:xfrm>
            <a:off x="5436096" y="2636912"/>
            <a:ext cx="3456384" cy="493713"/>
          </a:xfrm>
          <a:prstGeom prst="roundRect">
            <a:avLst/>
          </a:prstGeom>
          <a:solidFill>
            <a:srgbClr val="9AB5E4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en-US" altLang="zh-CN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Design </a:t>
            </a:r>
            <a:r>
              <a:rPr lang="en-US" altLang="zh-CN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 slim coupling</a:t>
            </a:r>
            <a:endParaRPr lang="zh-CN" altLang="en-US" sz="1400" dirty="0">
              <a:solidFill>
                <a:schemeClr val="tx1"/>
              </a:solidFill>
              <a:latin typeface="Arial" pitchFamily="34" charset="0"/>
              <a:ea typeface="楷体_GB2312" panose="02010609030101010101" pitchFamily="49" charset="-122"/>
              <a:cs typeface="Arial" pitchFamily="34" charset="0"/>
              <a:sym typeface="+mn-ea"/>
            </a:endParaRPr>
          </a:p>
        </p:txBody>
      </p:sp>
      <p:sp>
        <p:nvSpPr>
          <p:cNvPr id="30" name="Text Box 33"/>
          <p:cNvSpPr txBox="1">
            <a:spLocks noChangeArrowheads="1"/>
          </p:cNvSpPr>
          <p:nvPr/>
        </p:nvSpPr>
        <p:spPr bwMode="auto">
          <a:xfrm>
            <a:off x="3286116" y="214290"/>
            <a:ext cx="5544616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400" b="1" dirty="0" smtClean="0">
                <a:latin typeface="Arial" pitchFamily="34" charset="0"/>
                <a:cs typeface="Arial" pitchFamily="34" charset="0"/>
              </a:rPr>
              <a:t>HSSC premium connection</a:t>
            </a:r>
            <a:endParaRPr lang="zh-CN" altLang="en-US" sz="1400" b="1" dirty="0">
              <a:latin typeface="Arial" pitchFamily="34" charset="0"/>
              <a:ea typeface="微软雅黑" pitchFamily="34" charset="-122"/>
              <a:cs typeface="Arial" pitchFamily="34" charset="0"/>
            </a:endParaRPr>
          </a:p>
        </p:txBody>
      </p:sp>
    </p:spTree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3791</TotalTime>
  <Words>1158</Words>
  <Application>Microsoft Office PowerPoint</Application>
  <PresentationFormat>全屏显示(4:3)</PresentationFormat>
  <Paragraphs>119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HS Series Premium Connections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衡钢特殊扣产品介绍手册</dc:title>
  <dc:creator>huzhili</dc:creator>
  <cp:lastModifiedBy>严翩</cp:lastModifiedBy>
  <cp:revision>269</cp:revision>
  <dcterms:created xsi:type="dcterms:W3CDTF">2018-12-01T06:35:21Z</dcterms:created>
  <dcterms:modified xsi:type="dcterms:W3CDTF">2018-12-21T09:58:23Z</dcterms:modified>
</cp:coreProperties>
</file>